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8"/>
  </p:notesMasterIdLst>
  <p:handoutMasterIdLst>
    <p:handoutMasterId r:id="rId149"/>
  </p:handoutMasterIdLst>
  <p:sldIdLst>
    <p:sldId id="852" r:id="rId2"/>
    <p:sldId id="854" r:id="rId3"/>
    <p:sldId id="855" r:id="rId4"/>
    <p:sldId id="856" r:id="rId5"/>
    <p:sldId id="1041" r:id="rId6"/>
    <p:sldId id="1042" r:id="rId7"/>
    <p:sldId id="1043" r:id="rId8"/>
    <p:sldId id="858" r:id="rId9"/>
    <p:sldId id="312" r:id="rId10"/>
    <p:sldId id="293" r:id="rId11"/>
    <p:sldId id="292" r:id="rId12"/>
    <p:sldId id="294" r:id="rId13"/>
    <p:sldId id="307" r:id="rId14"/>
    <p:sldId id="836" r:id="rId15"/>
    <p:sldId id="827" r:id="rId16"/>
    <p:sldId id="1044" r:id="rId17"/>
    <p:sldId id="296" r:id="rId18"/>
    <p:sldId id="309" r:id="rId19"/>
    <p:sldId id="306" r:id="rId20"/>
    <p:sldId id="861" r:id="rId21"/>
    <p:sldId id="863" r:id="rId22"/>
    <p:sldId id="912" r:id="rId23"/>
    <p:sldId id="914" r:id="rId24"/>
    <p:sldId id="915" r:id="rId25"/>
    <p:sldId id="913" r:id="rId26"/>
    <p:sldId id="967" r:id="rId27"/>
    <p:sldId id="864" r:id="rId28"/>
    <p:sldId id="875" r:id="rId29"/>
    <p:sldId id="862" r:id="rId30"/>
    <p:sldId id="1050" r:id="rId31"/>
    <p:sldId id="938" r:id="rId32"/>
    <p:sldId id="876" r:id="rId33"/>
    <p:sldId id="882" r:id="rId34"/>
    <p:sldId id="877" r:id="rId35"/>
    <p:sldId id="878" r:id="rId36"/>
    <p:sldId id="916" r:id="rId37"/>
    <p:sldId id="917" r:id="rId38"/>
    <p:sldId id="920" r:id="rId39"/>
    <p:sldId id="918" r:id="rId40"/>
    <p:sldId id="919" r:id="rId41"/>
    <p:sldId id="921" r:id="rId42"/>
    <p:sldId id="922" r:id="rId43"/>
    <p:sldId id="923" r:id="rId44"/>
    <p:sldId id="937" r:id="rId45"/>
    <p:sldId id="931" r:id="rId46"/>
    <p:sldId id="900" r:id="rId47"/>
    <p:sldId id="897" r:id="rId48"/>
    <p:sldId id="890" r:id="rId49"/>
    <p:sldId id="889" r:id="rId50"/>
    <p:sldId id="924" r:id="rId51"/>
    <p:sldId id="927" r:id="rId52"/>
    <p:sldId id="929" r:id="rId53"/>
    <p:sldId id="930" r:id="rId54"/>
    <p:sldId id="928" r:id="rId55"/>
    <p:sldId id="932" r:id="rId56"/>
    <p:sldId id="925" r:id="rId57"/>
    <p:sldId id="926" r:id="rId58"/>
    <p:sldId id="933" r:id="rId59"/>
    <p:sldId id="934" r:id="rId60"/>
    <p:sldId id="936" r:id="rId61"/>
    <p:sldId id="935" r:id="rId62"/>
    <p:sldId id="941" r:id="rId63"/>
    <p:sldId id="942" r:id="rId64"/>
    <p:sldId id="943" r:id="rId65"/>
    <p:sldId id="957" r:id="rId66"/>
    <p:sldId id="944" r:id="rId67"/>
    <p:sldId id="945" r:id="rId68"/>
    <p:sldId id="898" r:id="rId69"/>
    <p:sldId id="896" r:id="rId70"/>
    <p:sldId id="891" r:id="rId71"/>
    <p:sldId id="902" r:id="rId72"/>
    <p:sldId id="901" r:id="rId73"/>
    <p:sldId id="892" r:id="rId74"/>
    <p:sldId id="946" r:id="rId75"/>
    <p:sldId id="947" r:id="rId76"/>
    <p:sldId id="948" r:id="rId77"/>
    <p:sldId id="949" r:id="rId78"/>
    <p:sldId id="959" r:id="rId79"/>
    <p:sldId id="958" r:id="rId80"/>
    <p:sldId id="951" r:id="rId81"/>
    <p:sldId id="960" r:id="rId82"/>
    <p:sldId id="961" r:id="rId83"/>
    <p:sldId id="962" r:id="rId84"/>
    <p:sldId id="953" r:id="rId85"/>
    <p:sldId id="963" r:id="rId86"/>
    <p:sldId id="903" r:id="rId87"/>
    <p:sldId id="905" r:id="rId88"/>
    <p:sldId id="870" r:id="rId89"/>
    <p:sldId id="871" r:id="rId90"/>
    <p:sldId id="965" r:id="rId91"/>
    <p:sldId id="984" r:id="rId92"/>
    <p:sldId id="968" r:id="rId93"/>
    <p:sldId id="969" r:id="rId94"/>
    <p:sldId id="971" r:id="rId95"/>
    <p:sldId id="970" r:id="rId96"/>
    <p:sldId id="978" r:id="rId97"/>
    <p:sldId id="979" r:id="rId98"/>
    <p:sldId id="980" r:id="rId99"/>
    <p:sldId id="981" r:id="rId100"/>
    <p:sldId id="982" r:id="rId101"/>
    <p:sldId id="972" r:id="rId102"/>
    <p:sldId id="983" r:id="rId103"/>
    <p:sldId id="1045" r:id="rId104"/>
    <p:sldId id="976" r:id="rId105"/>
    <p:sldId id="977" r:id="rId106"/>
    <p:sldId id="996" r:id="rId107"/>
    <p:sldId id="866" r:id="rId108"/>
    <p:sldId id="997" r:id="rId109"/>
    <p:sldId id="998" r:id="rId110"/>
    <p:sldId id="1005" r:id="rId111"/>
    <p:sldId id="1002" r:id="rId112"/>
    <p:sldId id="1003" r:id="rId113"/>
    <p:sldId id="1004" r:id="rId114"/>
    <p:sldId id="872" r:id="rId115"/>
    <p:sldId id="1047" r:id="rId116"/>
    <p:sldId id="1008" r:id="rId117"/>
    <p:sldId id="873" r:id="rId118"/>
    <p:sldId id="1010" r:id="rId119"/>
    <p:sldId id="1011" r:id="rId120"/>
    <p:sldId id="1012" r:id="rId121"/>
    <p:sldId id="964" r:id="rId122"/>
    <p:sldId id="1014" r:id="rId123"/>
    <p:sldId id="1019" r:id="rId124"/>
    <p:sldId id="1015" r:id="rId125"/>
    <p:sldId id="1016" r:id="rId126"/>
    <p:sldId id="1046" r:id="rId127"/>
    <p:sldId id="1030" r:id="rId128"/>
    <p:sldId id="1024" r:id="rId129"/>
    <p:sldId id="1025" r:id="rId130"/>
    <p:sldId id="1038" r:id="rId131"/>
    <p:sldId id="910" r:id="rId132"/>
    <p:sldId id="911" r:id="rId133"/>
    <p:sldId id="865" r:id="rId134"/>
    <p:sldId id="414" r:id="rId135"/>
    <p:sldId id="995" r:id="rId136"/>
    <p:sldId id="1048" r:id="rId137"/>
    <p:sldId id="1006" r:id="rId138"/>
    <p:sldId id="1040" r:id="rId139"/>
    <p:sldId id="1039" r:id="rId140"/>
    <p:sldId id="1049" r:id="rId141"/>
    <p:sldId id="1032" r:id="rId142"/>
    <p:sldId id="1033" r:id="rId143"/>
    <p:sldId id="1034" r:id="rId144"/>
    <p:sldId id="1035" r:id="rId145"/>
    <p:sldId id="1036" r:id="rId146"/>
    <p:sldId id="1037"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B98"/>
    <a:srgbClr val="525353"/>
    <a:srgbClr val="2E6FBB"/>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10/10/20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10/10/20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39</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41</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67</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12</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28</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067147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545495" y="2337062"/>
            <a:ext cx="2344403" cy="415498"/>
            <a:chOff x="4545495" y="2337062"/>
            <a:chExt cx="2344403"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a:stCxn id="6" idx="1"/>
            </p:cNvCxnSpPr>
            <p:nvPr/>
          </p:nvCxnSpPr>
          <p:spPr>
            <a:xfrm flipH="1" flipV="1">
              <a:off x="4545495" y="2400611"/>
              <a:ext cx="490330" cy="14420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06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
        <p:nvSpPr>
          <p:cNvPr id="7" name="Rectangle 6">
            <a:extLst>
              <a:ext uri="{FF2B5EF4-FFF2-40B4-BE49-F238E27FC236}">
                <a16:creationId xmlns:a16="http://schemas.microsoft.com/office/drawing/2014/main" id="{18182559-4DB4-0B42-B3A9-DF3E6FAC6EFA}"/>
              </a:ext>
            </a:extLst>
          </p:cNvPr>
          <p:cNvSpPr/>
          <p:nvPr/>
        </p:nvSpPr>
        <p:spPr>
          <a:xfrm>
            <a:off x="4646889" y="3244563"/>
            <a:ext cx="3344259" cy="246221"/>
          </a:xfrm>
          <a:prstGeom prst="rect">
            <a:avLst/>
          </a:prstGeom>
        </p:spPr>
        <p:txBody>
          <a:bodyPr wrap="square">
            <a:spAutoFit/>
          </a:bodyPr>
          <a:lstStyle/>
          <a:p>
            <a:r>
              <a:rPr lang="en-US" sz="1000" i="1" dirty="0">
                <a:solidFill>
                  <a:srgbClr val="002060"/>
                </a:solidFill>
                <a:latin typeface="Helvetica"/>
              </a:rPr>
              <a:t>(default WTP in </a:t>
            </a:r>
            <a:r>
              <a:rPr lang="en-US" sz="1000" i="1" dirty="0" err="1">
                <a:solidFill>
                  <a:srgbClr val="002060"/>
                </a:solidFill>
                <a:latin typeface="Helvetica"/>
              </a:rPr>
              <a:t>icer_tbl</a:t>
            </a:r>
            <a:r>
              <a:rPr lang="en-US" sz="1000" i="1" dirty="0">
                <a:solidFill>
                  <a:srgbClr val="002060"/>
                </a:solidFill>
                <a:latin typeface="Helvetica"/>
              </a:rPr>
              <a:t>() is $50,000)</a:t>
            </a:r>
          </a:p>
        </p:txBody>
      </p:sp>
    </p:spTree>
    <p:extLst>
      <p:ext uri="{BB962C8B-B14F-4D97-AF65-F5344CB8AC3E}">
        <p14:creationId xmlns:p14="http://schemas.microsoft.com/office/powerpoint/2010/main" val="189140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110</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111</a:t>
            </a:fld>
            <a:endParaRPr lang="en-US"/>
          </a:p>
        </p:txBody>
      </p:sp>
    </p:spTree>
    <p:extLst>
      <p:ext uri="{BB962C8B-B14F-4D97-AF65-F5344CB8AC3E}">
        <p14:creationId xmlns:p14="http://schemas.microsoft.com/office/powerpoint/2010/main" val="70892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Tree>
    <p:extLst>
      <p:ext uri="{BB962C8B-B14F-4D97-AF65-F5344CB8AC3E}">
        <p14:creationId xmlns:p14="http://schemas.microsoft.com/office/powerpoint/2010/main" val="117235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487929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14747996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124</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l="-488" r="-1220"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1 -115243.22 -115243.22  7.275958e-11</a:t>
            </a:r>
          </a:p>
          <a:p>
            <a:r>
              <a:rPr lang="en-US" sz="1100" dirty="0">
                <a:latin typeface="Lucida Console" panose="020B0609040504020204" pitchFamily="49" charset="0"/>
              </a:rPr>
              <a:t>  2:      1    500    1 -110620.84 -110620.84 -4.365575e-11</a:t>
            </a:r>
          </a:p>
          <a:p>
            <a:r>
              <a:rPr lang="en-US" sz="1100" dirty="0">
                <a:latin typeface="Lucida Console" panose="020B0609040504020204" pitchFamily="49" charset="0"/>
              </a:rPr>
              <a:t>  3:      1   1000    1 -105998.46 -105998.46  4.365575e-11</a:t>
            </a:r>
          </a:p>
          <a:p>
            <a:r>
              <a:rPr lang="en-US" sz="1100" dirty="0">
                <a:latin typeface="Lucida Console" panose="020B0609040504020204" pitchFamily="49" charset="0"/>
              </a:rPr>
              <a:t>  4:      1   1500    1 -101376.08 -101376.08  0.000000e+00</a:t>
            </a:r>
          </a:p>
          <a:p>
            <a:r>
              <a:rPr lang="en-US" sz="1100" dirty="0">
                <a:latin typeface="Lucida Console" panose="020B0609040504020204" pitchFamily="49" charset="0"/>
              </a:rPr>
              <a:t>  5:      1   2000    1  -96753.71  -96753.71  0.000000e+00</a:t>
            </a:r>
          </a:p>
          <a:p>
            <a:r>
              <a:rPr lang="en-US" sz="1100" dirty="0">
                <a:latin typeface="Lucida Console" panose="020B0609040504020204" pitchFamily="49" charset="0"/>
              </a:rPr>
              <a:t> ---                                                       </a:t>
            </a:r>
          </a:p>
          <a:p>
            <a:r>
              <a:rPr lang="en-US" sz="1100" dirty="0">
                <a:latin typeface="Lucida Console" panose="020B0609040504020204" pitchFamily="49" charset="0"/>
              </a:rPr>
              <a:t>497:      1 248000    2 3297781.34 3297781.34  9.313226e-10</a:t>
            </a:r>
          </a:p>
          <a:p>
            <a:r>
              <a:rPr lang="en-US" sz="1100" dirty="0">
                <a:latin typeface="Lucida Console" panose="020B0609040504020204" pitchFamily="49" charset="0"/>
              </a:rPr>
              <a:t>498:      1 248500    2 3305188.05 3305188.05 -4.656613e-10</a:t>
            </a:r>
          </a:p>
          <a:p>
            <a:r>
              <a:rPr lang="en-US" sz="1100" dirty="0">
                <a:latin typeface="Lucida Console" panose="020B0609040504020204" pitchFamily="49" charset="0"/>
              </a:rPr>
              <a:t>499:      1 249000    2 3312594.76 3312594.76  0.000000e+00</a:t>
            </a:r>
          </a:p>
          <a:p>
            <a:r>
              <a:rPr lang="en-US" sz="1100" dirty="0">
                <a:latin typeface="Lucida Console" panose="020B0609040504020204" pitchFamily="49" charset="0"/>
              </a:rPr>
              <a:t>500:      1 249500    2 3320001.46 3320001.46 -4.656613e-10</a:t>
            </a:r>
          </a:p>
          <a:p>
            <a:r>
              <a:rPr lang="en-US" sz="1100" dirty="0">
                <a:latin typeface="Lucida Console" panose="020B0609040504020204" pitchFamily="49" charset="0"/>
              </a:rPr>
              <a:t>501:      1 250000    2 3327408.17 3327408.17 -9.313226e-10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128</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129</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131</a:t>
            </a:fld>
            <a:endParaRPr lang="en-US"/>
          </a:p>
        </p:txBody>
      </p:sp>
    </p:spTree>
    <p:extLst>
      <p:ext uri="{BB962C8B-B14F-4D97-AF65-F5344CB8AC3E}">
        <p14:creationId xmlns:p14="http://schemas.microsoft.com/office/powerpoint/2010/main" val="21157413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2799026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134</a:t>
            </a:fld>
            <a:endParaRPr lang="en-US"/>
          </a:p>
        </p:txBody>
      </p:sp>
    </p:spTree>
    <p:extLst>
      <p:ext uri="{BB962C8B-B14F-4D97-AF65-F5344CB8AC3E}">
        <p14:creationId xmlns:p14="http://schemas.microsoft.com/office/powerpoint/2010/main" val="291942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135</a:t>
            </a:fld>
            <a:endParaRPr lang="en-US"/>
          </a:p>
        </p:txBody>
      </p:sp>
    </p:spTree>
    <p:extLst>
      <p:ext uri="{BB962C8B-B14F-4D97-AF65-F5344CB8AC3E}">
        <p14:creationId xmlns:p14="http://schemas.microsoft.com/office/powerpoint/2010/main" val="29395004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136</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137</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4273295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140</a:t>
            </a:fld>
            <a:endParaRPr lang="en-US"/>
          </a:p>
        </p:txBody>
      </p:sp>
    </p:spTree>
    <p:extLst>
      <p:ext uri="{BB962C8B-B14F-4D97-AF65-F5344CB8AC3E}">
        <p14:creationId xmlns:p14="http://schemas.microsoft.com/office/powerpoint/2010/main" val="3032907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141</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142</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145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15</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25</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30251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29</a:t>
            </a:fld>
            <a:endParaRPr lang="en-US"/>
          </a:p>
        </p:txBody>
      </p:sp>
      <p:pic>
        <p:nvPicPr>
          <p:cNvPr id="7" name="Picture 6">
            <a:extLst>
              <a:ext uri="{FF2B5EF4-FFF2-40B4-BE49-F238E27FC236}">
                <a16:creationId xmlns:a16="http://schemas.microsoft.com/office/drawing/2014/main" id="{C3F1E4E1-66C7-EF43-ADB9-424755286DC9}"/>
              </a:ext>
            </a:extLst>
          </p:cNvPr>
          <p:cNvPicPr>
            <a:picLocks noChangeAspect="1"/>
          </p:cNvPicPr>
          <p:nvPr/>
        </p:nvPicPr>
        <p:blipFill>
          <a:blip r:embed="rId2"/>
          <a:stretch>
            <a:fillRect/>
          </a:stretch>
        </p:blipFill>
        <p:spPr>
          <a:xfrm>
            <a:off x="457200" y="998418"/>
            <a:ext cx="8501062" cy="3249552"/>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30</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35</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42</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43</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44</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359998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48</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51</a:t>
            </a:fld>
            <a:endParaRPr lang="en-US"/>
          </a:p>
        </p:txBody>
      </p:sp>
    </p:spTree>
    <p:extLst>
      <p:ext uri="{BB962C8B-B14F-4D97-AF65-F5344CB8AC3E}">
        <p14:creationId xmlns:p14="http://schemas.microsoft.com/office/powerpoint/2010/main" val="39547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64</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65</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66</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886192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92730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7" name="Picture 6">
            <a:extLst>
              <a:ext uri="{FF2B5EF4-FFF2-40B4-BE49-F238E27FC236}">
                <a16:creationId xmlns:a16="http://schemas.microsoft.com/office/drawing/2014/main" id="{4B89E610-C421-2742-81C8-F35B4548EAE6}"/>
              </a:ext>
            </a:extLst>
          </p:cNvPr>
          <p:cNvPicPr>
            <a:picLocks noChangeAspect="1"/>
          </p:cNvPicPr>
          <p:nvPr/>
        </p:nvPicPr>
        <p:blipFill>
          <a:blip r:embed="rId2"/>
          <a:stretch>
            <a:fillRect/>
          </a:stretch>
        </p:blipFill>
        <p:spPr>
          <a:xfrm>
            <a:off x="357187" y="753986"/>
            <a:ext cx="8495070" cy="4389514"/>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36676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72</a:t>
            </a:fld>
            <a:endParaRPr lang="en-US"/>
          </a:p>
        </p:txBody>
      </p:sp>
    </p:spTree>
    <p:extLst>
      <p:ext uri="{BB962C8B-B14F-4D97-AF65-F5344CB8AC3E}">
        <p14:creationId xmlns:p14="http://schemas.microsoft.com/office/powerpoint/2010/main" val="1121133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893690"/>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dirty="0" err="1">
                <a:solidFill>
                  <a:srgbClr val="525353"/>
                </a:solidFill>
                <a:latin typeface="Lucida Console" panose="020B0609040504020204" pitchFamily="49" charset="0"/>
              </a:rPr>
              <a:t>tpmatrix</a:t>
            </a:r>
            <a:r>
              <a:rPr lang="en-US" sz="1100" dirty="0"/>
              <a:t>: The </a:t>
            </a:r>
            <a:r>
              <a:rPr lang="en-US" sz="1100" dirty="0">
                <a:solidFill>
                  <a:srgbClr val="525353"/>
                </a:solidFill>
              </a:rPr>
              <a:t>transi</a:t>
            </a:r>
            <a:r>
              <a:rPr lang="en-US" sz="1100" dirty="0"/>
              <a:t>tion probability matrix</a:t>
            </a:r>
          </a:p>
          <a:p>
            <a:pPr lvl="1"/>
            <a:r>
              <a:rPr lang="en-US" sz="1100" dirty="0">
                <a:solidFill>
                  <a:srgbClr val="525353"/>
                </a:solidFill>
                <a:latin typeface="Lucida Console" panose="020B0609040504020204" pitchFamily="49" charset="0"/>
              </a:rPr>
              <a:t>utility</a:t>
            </a:r>
            <a:r>
              <a:rPr lang="en-US" sz="1100" dirty="0"/>
              <a:t>:</a:t>
            </a:r>
            <a:r>
              <a:rPr lang="en-US" sz="1100" b="1" dirty="0">
                <a:solidFill>
                  <a:srgbClr val="2E6FBB"/>
                </a:solidFill>
                <a:latin typeface="Lucida Console" panose="020B0609040504020204" pitchFamily="49" charset="0"/>
              </a:rPr>
              <a:t> </a:t>
            </a:r>
            <a:r>
              <a:rPr lang="en-US" sz="1100" dirty="0"/>
              <a:t>Utility assigned to each health state </a:t>
            </a:r>
          </a:p>
          <a:p>
            <a:pPr lvl="1"/>
            <a:r>
              <a:rPr lang="en-US" sz="1100" dirty="0">
                <a:solidFill>
                  <a:srgbClr val="525353"/>
                </a:solidFill>
                <a:latin typeface="Lucida Console" panose="020B0609040504020204" pitchFamily="49" charset="0"/>
              </a:rPr>
              <a:t>costs</a:t>
            </a:r>
            <a:r>
              <a:rPr lang="en-US" sz="1100" dirty="0"/>
              <a:t>:</a:t>
            </a:r>
            <a:r>
              <a:rPr lang="en-US" sz="1100" b="1" dirty="0">
                <a:solidFill>
                  <a:srgbClr val="2E6FBB"/>
                </a:solidFill>
                <a:latin typeface="Lucida Console" panose="020B0609040504020204" pitchFamily="49" charset="0"/>
              </a:rPr>
              <a:t>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1600" dirty="0"/>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476946"/>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96820"/>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00608"/>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384612"/>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46221"/>
            </a:xfrm>
            <a:prstGeom prst="rect">
              <a:avLst/>
            </a:prstGeom>
          </p:spPr>
          <p:txBody>
            <a:bodyPr wrap="square">
              <a:spAutoFit/>
            </a:bodyPr>
            <a:lstStyle/>
            <a:p>
              <a:r>
                <a:rPr lang="en-US" sz="1000" i="1" dirty="0">
                  <a:solidFill>
                    <a:srgbClr val="002060"/>
                  </a:solidFill>
                  <a:latin typeface="Helvetica"/>
                </a:rPr>
                <a:t>(at WTP threshold of $50,000)</a:t>
              </a: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84</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86</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Tree>
    <p:extLst>
      <p:ext uri="{BB962C8B-B14F-4D97-AF65-F5344CB8AC3E}">
        <p14:creationId xmlns:p14="http://schemas.microsoft.com/office/powerpoint/2010/main" val="90904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89</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117460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100" dirty="0" err="1">
                <a:latin typeface="Lucida Console" panose="020B0609040504020204" pitchFamily="49" charset="0"/>
              </a:rPr>
              <a:t>flexsurv</a:t>
            </a:r>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94</a:t>
            </a:fld>
            <a:endParaRPr lang="en-US"/>
          </a:p>
        </p:txBody>
      </p:sp>
    </p:spTree>
    <p:extLst>
      <p:ext uri="{BB962C8B-B14F-4D97-AF65-F5344CB8AC3E}">
        <p14:creationId xmlns:p14="http://schemas.microsoft.com/office/powerpoint/2010/main" val="618437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95</a:t>
            </a:fld>
            <a:endParaRPr lang="en-US"/>
          </a:p>
        </p:txBody>
      </p:sp>
    </p:spTree>
    <p:extLst>
      <p:ext uri="{BB962C8B-B14F-4D97-AF65-F5344CB8AC3E}">
        <p14:creationId xmlns:p14="http://schemas.microsoft.com/office/powerpoint/2010/main" val="2424679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3"/>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3324016751"/>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16210</TotalTime>
  <Words>12832</Words>
  <Application>Microsoft Macintosh PowerPoint</Application>
  <PresentationFormat>On-screen Show (16:9)</PresentationFormat>
  <Paragraphs>1789</Paragraphs>
  <Slides>146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Why hesim?</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1169</cp:revision>
  <cp:lastPrinted>2019-06-07T19:51:54Z</cp:lastPrinted>
  <dcterms:created xsi:type="dcterms:W3CDTF">2014-12-05T18:34:48Z</dcterms:created>
  <dcterms:modified xsi:type="dcterms:W3CDTF">2020-10-11T06:12:18Z</dcterms:modified>
  <cp:category/>
</cp:coreProperties>
</file>